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Open Sans ExtraBold"/>
      <p:bold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penSansExtraBold-bold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OpenSansExtraBold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b709b3a8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b709b3a8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bb831129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bb83112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b709b3a8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b709b3a8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bb83112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bb83112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bb831129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bb831129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bb831129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bb831129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bb831129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bb831129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bb831129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bb831129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ab390642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ab390642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87a719125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87a719125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8a0660c44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8a0660c44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b709b3a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b709b3a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b709b3a8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b709b3a8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b709b3a8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b709b3a8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b709b3a8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b709b3a8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b709b3a8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b709b3a8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b709b3a8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b709b3a8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Portada">
  <p:cSld name="TITLE_1">
    <p:bg>
      <p:bgPr>
        <a:solidFill>
          <a:srgbClr val="002E4C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3833500" y="990625"/>
            <a:ext cx="1394100" cy="76200"/>
          </a:xfrm>
          <a:prstGeom prst="rect">
            <a:avLst/>
          </a:prstGeom>
          <a:solidFill>
            <a:srgbClr val="00A8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" name="Google Shape;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97075" y="4033300"/>
            <a:ext cx="1889385" cy="5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title"/>
          </p:nvPr>
        </p:nvSpPr>
        <p:spPr>
          <a:xfrm>
            <a:off x="4462150" y="1123950"/>
            <a:ext cx="39243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462150" y="2324000"/>
            <a:ext cx="37908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Portadilla">
  <p:cSld name="TITLE_1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868300" y="1411788"/>
            <a:ext cx="1259100" cy="36000"/>
          </a:xfrm>
          <a:prstGeom prst="rect">
            <a:avLst/>
          </a:prstGeom>
          <a:solidFill>
            <a:srgbClr val="00A8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0" y="4686000"/>
            <a:ext cx="9144000" cy="457500"/>
          </a:xfrm>
          <a:prstGeom prst="rect">
            <a:avLst/>
          </a:prstGeom>
          <a:solidFill>
            <a:srgbClr val="002E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0067" y="4770047"/>
            <a:ext cx="1377564" cy="28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8968150" y="4686025"/>
            <a:ext cx="175800" cy="457500"/>
          </a:xfrm>
          <a:prstGeom prst="rect">
            <a:avLst/>
          </a:prstGeom>
          <a:solidFill>
            <a:srgbClr val="00A8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1272000" y="1447800"/>
            <a:ext cx="3585600" cy="1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02E4C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Normal">
  <p:cSld name="CUSTOM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304850" y="384125"/>
            <a:ext cx="1259100" cy="36000"/>
          </a:xfrm>
          <a:prstGeom prst="rect">
            <a:avLst/>
          </a:prstGeom>
          <a:solidFill>
            <a:srgbClr val="00A8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0" y="4686000"/>
            <a:ext cx="9144000" cy="457500"/>
          </a:xfrm>
          <a:prstGeom prst="rect">
            <a:avLst/>
          </a:prstGeom>
          <a:solidFill>
            <a:srgbClr val="002E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0067" y="4770047"/>
            <a:ext cx="1377564" cy="289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8968150" y="4686025"/>
            <a:ext cx="175800" cy="457500"/>
          </a:xfrm>
          <a:prstGeom prst="rect">
            <a:avLst/>
          </a:prstGeom>
          <a:solidFill>
            <a:srgbClr val="00A8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795250" y="384125"/>
            <a:ext cx="78573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2E4C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795250" y="1005250"/>
            <a:ext cx="78573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002E4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795250" y="1733550"/>
            <a:ext cx="7857300" cy="24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4C"/>
              </a:buClr>
              <a:buSzPts val="1600"/>
              <a:buFont typeface="Open Sans"/>
              <a:buAutoNum type="arabicPeriod"/>
              <a:defRPr b="1" sz="1600">
                <a:solidFill>
                  <a:srgbClr val="002E4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4C"/>
              </a:buClr>
              <a:buSzPts val="1600"/>
              <a:buFont typeface="Open Sans"/>
              <a:buAutoNum type="alphaLcPeriod"/>
              <a:defRPr b="1" sz="1600">
                <a:solidFill>
                  <a:srgbClr val="002E4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4C"/>
              </a:buClr>
              <a:buSzPts val="1600"/>
              <a:buFont typeface="Open Sans"/>
              <a:buAutoNum type="romanLcPeriod"/>
              <a:defRPr b="1" sz="1600">
                <a:solidFill>
                  <a:srgbClr val="002E4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4C"/>
              </a:buClr>
              <a:buSzPts val="1600"/>
              <a:buFont typeface="Open Sans"/>
              <a:buAutoNum type="arabicPeriod"/>
              <a:defRPr b="1" sz="1600">
                <a:solidFill>
                  <a:srgbClr val="002E4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4C"/>
              </a:buClr>
              <a:buSzPts val="1600"/>
              <a:buFont typeface="Open Sans"/>
              <a:buAutoNum type="alphaLcPeriod"/>
              <a:defRPr b="1" sz="1600">
                <a:solidFill>
                  <a:srgbClr val="002E4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4C"/>
              </a:buClr>
              <a:buSzPts val="1600"/>
              <a:buFont typeface="Open Sans"/>
              <a:buAutoNum type="romanLcPeriod"/>
              <a:defRPr b="1" sz="1600">
                <a:solidFill>
                  <a:srgbClr val="002E4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4C"/>
              </a:buClr>
              <a:buSzPts val="1600"/>
              <a:buFont typeface="Open Sans"/>
              <a:buAutoNum type="arabicPeriod"/>
              <a:defRPr b="1" sz="1600">
                <a:solidFill>
                  <a:srgbClr val="002E4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4C"/>
              </a:buClr>
              <a:buSzPts val="1600"/>
              <a:buFont typeface="Open Sans"/>
              <a:buAutoNum type="alphaLcPeriod"/>
              <a:defRPr b="1" sz="1600">
                <a:solidFill>
                  <a:srgbClr val="002E4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4C"/>
              </a:buClr>
              <a:buSzPts val="1600"/>
              <a:buFont typeface="Open Sans"/>
              <a:buAutoNum type="romanLcPeriod"/>
              <a:defRPr b="1" sz="1600">
                <a:solidFill>
                  <a:srgbClr val="002E4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Diseño personalizado">
  <p:cSld name="CUSTOM_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4686000"/>
            <a:ext cx="9144000" cy="457500"/>
          </a:xfrm>
          <a:prstGeom prst="rect">
            <a:avLst/>
          </a:prstGeom>
          <a:solidFill>
            <a:srgbClr val="002E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0067" y="4770047"/>
            <a:ext cx="1377564" cy="289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/>
          <p:nvPr/>
        </p:nvSpPr>
        <p:spPr>
          <a:xfrm>
            <a:off x="8968150" y="4686025"/>
            <a:ext cx="175800" cy="457500"/>
          </a:xfrm>
          <a:prstGeom prst="rect">
            <a:avLst/>
          </a:prstGeom>
          <a:solidFill>
            <a:srgbClr val="00A8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Última">
  <p:cSld name="CUSTOM_1">
    <p:bg>
      <p:bgPr>
        <a:solidFill>
          <a:srgbClr val="002E4C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8096" y="2100725"/>
            <a:ext cx="3407798" cy="9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 title="fondo3.png"/>
          <p:cNvPicPr preferRelativeResize="0"/>
          <p:nvPr/>
        </p:nvPicPr>
        <p:blipFill rotWithShape="1">
          <a:blip r:embed="rId3">
            <a:alphaModFix/>
          </a:blip>
          <a:srcRect b="0" l="14336" r="14336" t="0"/>
          <a:stretch/>
        </p:blipFill>
        <p:spPr>
          <a:xfrm>
            <a:off x="0" y="0"/>
            <a:ext cx="3668603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type="title"/>
          </p:nvPr>
        </p:nvSpPr>
        <p:spPr>
          <a:xfrm>
            <a:off x="4462150" y="1123950"/>
            <a:ext cx="39243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3º Trimestre</a:t>
            </a:r>
            <a:endParaRPr/>
          </a:p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4462150" y="2324000"/>
            <a:ext cx="3790800" cy="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Alejandro Jaime Pérez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Alejandro Laglera Ferrando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idx="2" type="body"/>
          </p:nvPr>
        </p:nvSpPr>
        <p:spPr>
          <a:xfrm>
            <a:off x="559300" y="1725700"/>
            <a:ext cx="3581100" cy="24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Este es el filtro por año, en el cual aparecen todos los disponibles y nos permite separarlas. A continuación foto filtrando</a:t>
            </a:r>
            <a:endParaRPr/>
          </a:p>
        </p:txBody>
      </p:sp>
      <p:pic>
        <p:nvPicPr>
          <p:cNvPr id="100" name="Google Shape;100;p16" title="Captura de pantalla 2025-05-21 132527.png"/>
          <p:cNvPicPr preferRelativeResize="0"/>
          <p:nvPr/>
        </p:nvPicPr>
        <p:blipFill rotWithShape="1">
          <a:blip r:embed="rId3">
            <a:alphaModFix/>
          </a:blip>
          <a:srcRect b="10961" l="0" r="0" t="10961"/>
          <a:stretch/>
        </p:blipFill>
        <p:spPr>
          <a:xfrm>
            <a:off x="4140400" y="274000"/>
            <a:ext cx="4715150" cy="43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>
            <p:ph type="title"/>
          </p:nvPr>
        </p:nvSpPr>
        <p:spPr>
          <a:xfrm>
            <a:off x="795250" y="384125"/>
            <a:ext cx="78573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Filtro de año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 title="Captura de pantalla 2025-05-22 10401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1463" y="836975"/>
            <a:ext cx="5441076" cy="3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>
            <p:ph type="title"/>
          </p:nvPr>
        </p:nvSpPr>
        <p:spPr>
          <a:xfrm>
            <a:off x="795250" y="384125"/>
            <a:ext cx="78573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Filtro Año (2017)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idx="2" type="body"/>
          </p:nvPr>
        </p:nvSpPr>
        <p:spPr>
          <a:xfrm>
            <a:off x="559300" y="1725700"/>
            <a:ext cx="3581100" cy="24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Hemos añadido un JButton el cual nos redirige a un tutorial que nos permite ver todas estas </a:t>
            </a:r>
            <a:r>
              <a:rPr lang="es"/>
              <a:t>películas</a:t>
            </a:r>
            <a:r>
              <a:rPr lang="es"/>
              <a:t> y muchas </a:t>
            </a:r>
            <a:r>
              <a:rPr lang="es"/>
              <a:t>más</a:t>
            </a:r>
            <a:r>
              <a:rPr lang="es"/>
              <a:t> a </a:t>
            </a:r>
            <a:r>
              <a:rPr lang="es"/>
              <a:t>través</a:t>
            </a:r>
            <a:r>
              <a:rPr lang="es"/>
              <a:t> de un programa de forma gratuita.</a:t>
            </a:r>
            <a:endParaRPr/>
          </a:p>
        </p:txBody>
      </p:sp>
      <p:pic>
        <p:nvPicPr>
          <p:cNvPr id="113" name="Google Shape;113;p18" title="Captura de pantalla 2025-05-21 132720.png"/>
          <p:cNvPicPr preferRelativeResize="0"/>
          <p:nvPr/>
        </p:nvPicPr>
        <p:blipFill rotWithShape="1">
          <a:blip r:embed="rId3">
            <a:alphaModFix/>
          </a:blip>
          <a:srcRect b="0" l="0" r="11855" t="0"/>
          <a:stretch/>
        </p:blipFill>
        <p:spPr>
          <a:xfrm>
            <a:off x="3999550" y="242550"/>
            <a:ext cx="5099900" cy="436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>
            <p:ph type="title"/>
          </p:nvPr>
        </p:nvSpPr>
        <p:spPr>
          <a:xfrm>
            <a:off x="795250" y="384125"/>
            <a:ext cx="78573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Botón de descarga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559300" y="1725700"/>
            <a:ext cx="3581100" cy="24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9" title="diagramadefinitivo.png"/>
          <p:cNvPicPr preferRelativeResize="0"/>
          <p:nvPr/>
        </p:nvPicPr>
        <p:blipFill rotWithShape="1">
          <a:blip r:embed="rId3">
            <a:alphaModFix/>
          </a:blip>
          <a:srcRect b="0" l="0" r="901" t="0"/>
          <a:stretch/>
        </p:blipFill>
        <p:spPr>
          <a:xfrm>
            <a:off x="669400" y="179650"/>
            <a:ext cx="7543549" cy="43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type="title"/>
          </p:nvPr>
        </p:nvSpPr>
        <p:spPr>
          <a:xfrm>
            <a:off x="795250" y="384125"/>
            <a:ext cx="78573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relacional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559300" y="1725700"/>
            <a:ext cx="3286500" cy="24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Este es el Trigger que hemos creado en nuestra base de datos, el cual salta cuando registramos un nuevo usuario, guardando nombre, hora y id. A </a:t>
            </a:r>
            <a:r>
              <a:rPr lang="es"/>
              <a:t>continuación</a:t>
            </a:r>
            <a:r>
              <a:rPr lang="es"/>
              <a:t> captura de la tabla donde lo guarda.</a:t>
            </a:r>
            <a:endParaRPr/>
          </a:p>
        </p:txBody>
      </p:sp>
      <p:pic>
        <p:nvPicPr>
          <p:cNvPr id="127" name="Google Shape;127;p20" title="Captura de pantalla 2025-05-22 103541.png"/>
          <p:cNvPicPr preferRelativeResize="0"/>
          <p:nvPr/>
        </p:nvPicPr>
        <p:blipFill rotWithShape="1">
          <a:blip r:embed="rId3">
            <a:alphaModFix/>
          </a:blip>
          <a:srcRect b="0" l="0" r="-1533" t="0"/>
          <a:stretch/>
        </p:blipFill>
        <p:spPr>
          <a:xfrm>
            <a:off x="3885275" y="789800"/>
            <a:ext cx="5025425" cy="36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>
            <p:ph type="title"/>
          </p:nvPr>
        </p:nvSpPr>
        <p:spPr>
          <a:xfrm>
            <a:off x="795250" y="384125"/>
            <a:ext cx="78573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Trigger (Disparador)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idx="2" type="body"/>
          </p:nvPr>
        </p:nvSpPr>
        <p:spPr>
          <a:xfrm>
            <a:off x="559300" y="1725700"/>
            <a:ext cx="3286500" cy="24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1" title="Captura de pantalla 2025-05-22 103812.png"/>
          <p:cNvPicPr preferRelativeResize="0"/>
          <p:nvPr/>
        </p:nvPicPr>
        <p:blipFill rotWithShape="1">
          <a:blip r:embed="rId3">
            <a:alphaModFix/>
          </a:blip>
          <a:srcRect b="0" l="672" r="3247" t="0"/>
          <a:stretch/>
        </p:blipFill>
        <p:spPr>
          <a:xfrm>
            <a:off x="133700" y="1685113"/>
            <a:ext cx="8876600" cy="25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type="title"/>
          </p:nvPr>
        </p:nvSpPr>
        <p:spPr>
          <a:xfrm>
            <a:off x="795250" y="384125"/>
            <a:ext cx="78573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LOG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idx="2" type="body"/>
          </p:nvPr>
        </p:nvSpPr>
        <p:spPr>
          <a:xfrm>
            <a:off x="181000" y="1377175"/>
            <a:ext cx="1399800" cy="24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Aquí</a:t>
            </a:r>
            <a:r>
              <a:rPr lang="es"/>
              <a:t> vemos un ejemplo de las pruebas unitarias que hemos realizado.</a:t>
            </a:r>
            <a:endParaRPr/>
          </a:p>
        </p:txBody>
      </p:sp>
      <p:pic>
        <p:nvPicPr>
          <p:cNvPr id="141" name="Google Shape;141;p22" title="Captura de pantalla 2025-05-22 105903.png"/>
          <p:cNvPicPr preferRelativeResize="0"/>
          <p:nvPr/>
        </p:nvPicPr>
        <p:blipFill rotWithShape="1">
          <a:blip r:embed="rId3">
            <a:alphaModFix/>
          </a:blip>
          <a:srcRect b="0" l="590" r="2632" t="0"/>
          <a:stretch/>
        </p:blipFill>
        <p:spPr>
          <a:xfrm>
            <a:off x="1580800" y="758325"/>
            <a:ext cx="7495049" cy="36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type="title"/>
          </p:nvPr>
        </p:nvSpPr>
        <p:spPr>
          <a:xfrm>
            <a:off x="795250" y="384125"/>
            <a:ext cx="78573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Pruebas Unitarias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idx="2" type="body"/>
          </p:nvPr>
        </p:nvSpPr>
        <p:spPr>
          <a:xfrm>
            <a:off x="692175" y="1377175"/>
            <a:ext cx="3303000" cy="24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ejemplo de </a:t>
            </a:r>
            <a:r>
              <a:rPr lang="es"/>
              <a:t>refactorización</a:t>
            </a:r>
            <a:r>
              <a:rPr lang="es"/>
              <a:t> que hemos hecho es por ejemplo en las </a:t>
            </a:r>
            <a:r>
              <a:rPr lang="es"/>
              <a:t>últimas</a:t>
            </a:r>
            <a:r>
              <a:rPr lang="es"/>
              <a:t> versiones cambiar los nombres de algunas clases </a:t>
            </a:r>
            <a:r>
              <a:rPr lang="es"/>
              <a:t>y variables</a:t>
            </a:r>
            <a:r>
              <a:rPr lang="es"/>
              <a:t> para que fueran </a:t>
            </a:r>
            <a:r>
              <a:rPr lang="es"/>
              <a:t>más</a:t>
            </a:r>
            <a:r>
              <a:rPr lang="es"/>
              <a:t> comprensibles e identificables.</a:t>
            </a:r>
            <a:endParaRPr/>
          </a:p>
        </p:txBody>
      </p:sp>
      <p:pic>
        <p:nvPicPr>
          <p:cNvPr id="148" name="Google Shape;148;p23" title="Captura de pantalla 2025-05-22 110200.png"/>
          <p:cNvPicPr preferRelativeResize="0"/>
          <p:nvPr/>
        </p:nvPicPr>
        <p:blipFill rotWithShape="1">
          <a:blip r:embed="rId3">
            <a:alphaModFix/>
          </a:blip>
          <a:srcRect b="-6489" l="0" r="0" t="-1676"/>
          <a:stretch/>
        </p:blipFill>
        <p:spPr>
          <a:xfrm>
            <a:off x="4759000" y="1719375"/>
            <a:ext cx="3988375" cy="5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type="title"/>
          </p:nvPr>
        </p:nvSpPr>
        <p:spPr>
          <a:xfrm>
            <a:off x="795250" y="384125"/>
            <a:ext cx="78573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Refactorización</a:t>
            </a:r>
            <a:endParaRPr/>
          </a:p>
        </p:txBody>
      </p:sp>
      <p:pic>
        <p:nvPicPr>
          <p:cNvPr id="150" name="Google Shape;150;p23" title="Captura de pantalla 2025-05-22 1102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000" y="2451675"/>
            <a:ext cx="398837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idx="2" type="body"/>
          </p:nvPr>
        </p:nvSpPr>
        <p:spPr>
          <a:xfrm>
            <a:off x="795250" y="1733550"/>
            <a:ext cx="3957600" cy="24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Hemos creado una app que nos permite tener una pequeña BBDD de </a:t>
            </a:r>
            <a:r>
              <a:rPr lang="es"/>
              <a:t>películas</a:t>
            </a:r>
            <a:r>
              <a:rPr lang="es"/>
              <a:t>, las cuales se pueden filtrar por </a:t>
            </a:r>
            <a:r>
              <a:rPr lang="es"/>
              <a:t>Género</a:t>
            </a:r>
            <a:r>
              <a:rPr lang="es"/>
              <a:t> y Año, y que incluye una pequeña descripción sin spoilers.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</a:t>
            </a:r>
            <a:r>
              <a:rPr lang="es"/>
              <a:t>continuación</a:t>
            </a:r>
            <a:r>
              <a:rPr lang="es"/>
              <a:t> explicaremos sus distintas pantallas una a una.</a:t>
            </a:r>
            <a:endParaRPr/>
          </a:p>
        </p:txBody>
      </p:sp>
      <p:pic>
        <p:nvPicPr>
          <p:cNvPr id="43" name="Google Shape;43;p8" title="Captura de pantalla 2025-05-21 124619.png"/>
          <p:cNvPicPr preferRelativeResize="0"/>
          <p:nvPr/>
        </p:nvPicPr>
        <p:blipFill rotWithShape="1">
          <a:blip r:embed="rId3">
            <a:alphaModFix/>
          </a:blip>
          <a:srcRect b="2963" l="0" r="0" t="2954"/>
          <a:stretch/>
        </p:blipFill>
        <p:spPr>
          <a:xfrm>
            <a:off x="5028675" y="1685737"/>
            <a:ext cx="3826826" cy="255261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type="title"/>
          </p:nvPr>
        </p:nvSpPr>
        <p:spPr>
          <a:xfrm>
            <a:off x="795250" y="384125"/>
            <a:ext cx="78573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795250" y="1005250"/>
            <a:ext cx="78573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¿Para </a:t>
            </a:r>
            <a:r>
              <a:rPr lang="es"/>
              <a:t>qué</a:t>
            </a:r>
            <a:r>
              <a:rPr lang="es"/>
              <a:t> sirve nuestra </a:t>
            </a:r>
            <a:r>
              <a:rPr lang="es"/>
              <a:t>aplicación</a:t>
            </a:r>
            <a:r>
              <a:rPr lang="es"/>
              <a:t>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idx="2" type="body"/>
          </p:nvPr>
        </p:nvSpPr>
        <p:spPr>
          <a:xfrm>
            <a:off x="795250" y="1733550"/>
            <a:ext cx="4233300" cy="24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 es la ventana principal, en la cual o bien iniciamos </a:t>
            </a:r>
            <a:r>
              <a:rPr lang="es"/>
              <a:t>sesión</a:t>
            </a:r>
            <a:r>
              <a:rPr lang="es"/>
              <a:t>, o nos registramos. </a:t>
            </a:r>
            <a:r>
              <a:rPr lang="es"/>
              <a:t>Está</a:t>
            </a:r>
            <a:r>
              <a:rPr lang="es"/>
              <a:t> conectada a la base de datos y comprueba si los credenciales existen, si no deberemos registrar los nuevos.</a:t>
            </a:r>
            <a:endParaRPr/>
          </a:p>
        </p:txBody>
      </p:sp>
      <p:pic>
        <p:nvPicPr>
          <p:cNvPr id="51" name="Google Shape;51;p9" title="Captura de pantalla 2025-05-21 124619.png"/>
          <p:cNvPicPr preferRelativeResize="0"/>
          <p:nvPr/>
        </p:nvPicPr>
        <p:blipFill rotWithShape="1">
          <a:blip r:embed="rId3">
            <a:alphaModFix/>
          </a:blip>
          <a:srcRect b="2963" l="0" r="0" t="2954"/>
          <a:stretch/>
        </p:blipFill>
        <p:spPr>
          <a:xfrm>
            <a:off x="5028675" y="1685737"/>
            <a:ext cx="3826826" cy="25526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type="title"/>
          </p:nvPr>
        </p:nvSpPr>
        <p:spPr>
          <a:xfrm>
            <a:off x="795250" y="384125"/>
            <a:ext cx="78573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Ventana Principal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795250" y="1733550"/>
            <a:ext cx="4233300" cy="24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Aquí</a:t>
            </a:r>
            <a:r>
              <a:rPr lang="es"/>
              <a:t> nos registramos, introducimos Nombre, Correo, </a:t>
            </a:r>
            <a:r>
              <a:rPr lang="es"/>
              <a:t>Teléfono</a:t>
            </a:r>
            <a:r>
              <a:rPr lang="es"/>
              <a:t> y Contraseña, y </a:t>
            </a:r>
            <a:r>
              <a:rPr lang="es"/>
              <a:t>automáticamente</a:t>
            </a:r>
            <a:r>
              <a:rPr lang="es"/>
              <a:t> nos lo registra en la BBDD ya que </a:t>
            </a:r>
            <a:r>
              <a:rPr lang="es"/>
              <a:t>están</a:t>
            </a:r>
            <a:r>
              <a:rPr lang="es"/>
              <a:t> conectados </a:t>
            </a:r>
            <a:r>
              <a:rPr lang="es"/>
              <a:t>también.</a:t>
            </a:r>
            <a:endParaRPr/>
          </a:p>
        </p:txBody>
      </p:sp>
      <p:pic>
        <p:nvPicPr>
          <p:cNvPr id="58" name="Google Shape;58;p10" title="Captura de pantalla 2025-05-21 124628.png"/>
          <p:cNvPicPr preferRelativeResize="0"/>
          <p:nvPr/>
        </p:nvPicPr>
        <p:blipFill rotWithShape="1">
          <a:blip r:embed="rId3">
            <a:alphaModFix/>
          </a:blip>
          <a:srcRect b="2453" l="0" r="0" t="2453"/>
          <a:stretch/>
        </p:blipFill>
        <p:spPr>
          <a:xfrm>
            <a:off x="5028675" y="1685737"/>
            <a:ext cx="3826826" cy="255261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/>
          <p:nvPr>
            <p:ph type="title"/>
          </p:nvPr>
        </p:nvSpPr>
        <p:spPr>
          <a:xfrm>
            <a:off x="795250" y="384125"/>
            <a:ext cx="78573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 de registro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idx="2" type="body"/>
          </p:nvPr>
        </p:nvSpPr>
        <p:spPr>
          <a:xfrm>
            <a:off x="795250" y="1733550"/>
            <a:ext cx="4135800" cy="24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Aquí</a:t>
            </a:r>
            <a:r>
              <a:rPr lang="es"/>
              <a:t> podemos tanto buscar la </a:t>
            </a:r>
            <a:r>
              <a:rPr lang="es"/>
              <a:t>película</a:t>
            </a:r>
            <a:r>
              <a:rPr lang="es"/>
              <a:t> escribiendo, como usar el desplegable de la derecha con la lista de todas las </a:t>
            </a:r>
            <a:r>
              <a:rPr lang="es"/>
              <a:t>películas, le damos a buscar y nos aparecerá la película con su información.</a:t>
            </a:r>
            <a:endParaRPr/>
          </a:p>
        </p:txBody>
      </p:sp>
      <p:pic>
        <p:nvPicPr>
          <p:cNvPr id="65" name="Google Shape;65;p11" title="Captura de pantalla 2025-05-21 124658.png"/>
          <p:cNvPicPr preferRelativeResize="0"/>
          <p:nvPr/>
        </p:nvPicPr>
        <p:blipFill rotWithShape="1">
          <a:blip r:embed="rId3">
            <a:alphaModFix/>
          </a:blip>
          <a:srcRect b="2785" l="0" r="0" t="2785"/>
          <a:stretch/>
        </p:blipFill>
        <p:spPr>
          <a:xfrm>
            <a:off x="5028675" y="1685737"/>
            <a:ext cx="3826826" cy="255261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>
            <p:ph type="title"/>
          </p:nvPr>
        </p:nvSpPr>
        <p:spPr>
          <a:xfrm>
            <a:off x="795250" y="384125"/>
            <a:ext cx="78573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Ventana Buscar </a:t>
            </a:r>
            <a:r>
              <a:rPr lang="es"/>
              <a:t>Películas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795250" y="1733550"/>
            <a:ext cx="4198800" cy="24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Aquí</a:t>
            </a:r>
            <a:r>
              <a:rPr lang="es"/>
              <a:t> podemos ver el desplegable con todas las </a:t>
            </a:r>
            <a:r>
              <a:rPr lang="es"/>
              <a:t>películas</a:t>
            </a:r>
            <a:r>
              <a:rPr lang="es"/>
              <a:t>. Es un ComboBox, el cual conjunto con una clase que realiza la sentencia de BBDD nos permite rescatar uno a uno los </a:t>
            </a:r>
            <a:r>
              <a:rPr lang="es"/>
              <a:t>títulos.</a:t>
            </a:r>
            <a:endParaRPr/>
          </a:p>
        </p:txBody>
      </p:sp>
      <p:pic>
        <p:nvPicPr>
          <p:cNvPr id="72" name="Google Shape;72;p12" title="Captura de pantalla 2025-05-21 131106.png"/>
          <p:cNvPicPr preferRelativeResize="0"/>
          <p:nvPr/>
        </p:nvPicPr>
        <p:blipFill rotWithShape="1">
          <a:blip r:embed="rId3">
            <a:alphaModFix/>
          </a:blip>
          <a:srcRect b="2081" l="0" r="0" t="2434"/>
          <a:stretch/>
        </p:blipFill>
        <p:spPr>
          <a:xfrm>
            <a:off x="5052275" y="810075"/>
            <a:ext cx="3826825" cy="37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>
            <p:ph type="title"/>
          </p:nvPr>
        </p:nvSpPr>
        <p:spPr>
          <a:xfrm>
            <a:off x="795250" y="384125"/>
            <a:ext cx="78573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Desplegable </a:t>
            </a:r>
            <a:r>
              <a:rPr lang="es"/>
              <a:t>Películas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idx="2" type="body"/>
          </p:nvPr>
        </p:nvSpPr>
        <p:spPr>
          <a:xfrm>
            <a:off x="559300" y="1725700"/>
            <a:ext cx="3581100" cy="24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vez hemos seleccionado la </a:t>
            </a:r>
            <a:r>
              <a:rPr lang="es"/>
              <a:t>película</a:t>
            </a:r>
            <a:r>
              <a:rPr lang="es"/>
              <a:t>, esto es lo que nos aparece, un Label con las </a:t>
            </a:r>
            <a:r>
              <a:rPr lang="es"/>
              <a:t>imágenes</a:t>
            </a:r>
            <a:r>
              <a:rPr lang="es"/>
              <a:t>, que tienen el mismo nombre que el </a:t>
            </a:r>
            <a:r>
              <a:rPr lang="es"/>
              <a:t>título</a:t>
            </a:r>
            <a:r>
              <a:rPr lang="es"/>
              <a:t> para que lo rescate la base de datos. La descripción </a:t>
            </a:r>
            <a:r>
              <a:rPr lang="es"/>
              <a:t>está</a:t>
            </a:r>
            <a:r>
              <a:rPr lang="es"/>
              <a:t> en un TextArea.</a:t>
            </a:r>
            <a:endParaRPr/>
          </a:p>
        </p:txBody>
      </p:sp>
      <p:pic>
        <p:nvPicPr>
          <p:cNvPr id="79" name="Google Shape;79;p13" title="Captura de pantalla 2025-05-21 124715.png"/>
          <p:cNvPicPr preferRelativeResize="0"/>
          <p:nvPr/>
        </p:nvPicPr>
        <p:blipFill rotWithShape="1">
          <a:blip r:embed="rId3">
            <a:alphaModFix/>
          </a:blip>
          <a:srcRect b="2803" l="0" r="0" t="2812"/>
          <a:stretch/>
        </p:blipFill>
        <p:spPr>
          <a:xfrm>
            <a:off x="4140350" y="1093200"/>
            <a:ext cx="4715150" cy="31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/>
          <p:nvPr>
            <p:ph type="title"/>
          </p:nvPr>
        </p:nvSpPr>
        <p:spPr>
          <a:xfrm>
            <a:off x="795250" y="384125"/>
            <a:ext cx="78573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Selección de </a:t>
            </a:r>
            <a:r>
              <a:rPr lang="es"/>
              <a:t>películas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idx="2" type="body"/>
          </p:nvPr>
        </p:nvSpPr>
        <p:spPr>
          <a:xfrm>
            <a:off x="559300" y="1725700"/>
            <a:ext cx="3581100" cy="24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esta pantalla mostramos todas las </a:t>
            </a:r>
            <a:r>
              <a:rPr lang="es"/>
              <a:t>películas</a:t>
            </a:r>
            <a:r>
              <a:rPr lang="es"/>
              <a:t> disponibles en la base de datos, a las cuales al hacerle click nos dirige a ellas con su </a:t>
            </a:r>
            <a:r>
              <a:rPr lang="es"/>
              <a:t>descripción</a:t>
            </a:r>
            <a:r>
              <a:rPr lang="es"/>
              <a:t>, al igual que al buscarlas.</a:t>
            </a:r>
            <a:endParaRPr/>
          </a:p>
        </p:txBody>
      </p:sp>
      <p:pic>
        <p:nvPicPr>
          <p:cNvPr id="86" name="Google Shape;86;p14" title="Captura de pantalla 2025-05-21 124729.png"/>
          <p:cNvPicPr preferRelativeResize="0"/>
          <p:nvPr/>
        </p:nvPicPr>
        <p:blipFill rotWithShape="1">
          <a:blip r:embed="rId3">
            <a:alphaModFix/>
          </a:blip>
          <a:srcRect b="2936" l="0" r="0" t="2936"/>
          <a:stretch/>
        </p:blipFill>
        <p:spPr>
          <a:xfrm>
            <a:off x="4140350" y="1093200"/>
            <a:ext cx="4715150" cy="31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>
            <p:ph type="title"/>
          </p:nvPr>
        </p:nvSpPr>
        <p:spPr>
          <a:xfrm>
            <a:off x="795250" y="384125"/>
            <a:ext cx="78573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Catálogo de </a:t>
            </a:r>
            <a:r>
              <a:rPr lang="es"/>
              <a:t>películas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idx="2" type="body"/>
          </p:nvPr>
        </p:nvSpPr>
        <p:spPr>
          <a:xfrm>
            <a:off x="559300" y="1725700"/>
            <a:ext cx="3581100" cy="24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Aquí</a:t>
            </a:r>
            <a:r>
              <a:rPr lang="es"/>
              <a:t> vemos el filtro ya comentado, este es el de </a:t>
            </a:r>
            <a:r>
              <a:rPr lang="es"/>
              <a:t>género de las películas.</a:t>
            </a:r>
            <a:endParaRPr/>
          </a:p>
        </p:txBody>
      </p:sp>
      <p:pic>
        <p:nvPicPr>
          <p:cNvPr id="93" name="Google Shape;93;p15" title="Captura de pantalla 2025-05-21 124739.png"/>
          <p:cNvPicPr preferRelativeResize="0"/>
          <p:nvPr/>
        </p:nvPicPr>
        <p:blipFill rotWithShape="1">
          <a:blip r:embed="rId3">
            <a:alphaModFix/>
          </a:blip>
          <a:srcRect b="2830" l="0" r="0" t="2830"/>
          <a:stretch/>
        </p:blipFill>
        <p:spPr>
          <a:xfrm>
            <a:off x="4140350" y="1093200"/>
            <a:ext cx="4715151" cy="31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>
            <p:ph type="title"/>
          </p:nvPr>
        </p:nvSpPr>
        <p:spPr>
          <a:xfrm>
            <a:off x="795250" y="384125"/>
            <a:ext cx="78573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Filtro de Género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DAC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